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719" r:id="rId5"/>
  </p:sldMasterIdLst>
  <p:notesMasterIdLst>
    <p:notesMasterId r:id="rId14"/>
  </p:notesMasterIdLst>
  <p:handoutMasterIdLst>
    <p:handoutMasterId r:id="rId15"/>
  </p:handoutMasterIdLst>
  <p:sldIdLst>
    <p:sldId id="256" r:id="rId6"/>
    <p:sldId id="267" r:id="rId7"/>
    <p:sldId id="283" r:id="rId8"/>
    <p:sldId id="285" r:id="rId9"/>
    <p:sldId id="288" r:id="rId10"/>
    <p:sldId id="289" r:id="rId11"/>
    <p:sldId id="287" r:id="rId12"/>
    <p:sldId id="273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3721B-6D08-4D8C-8D6A-50E50BC40AF0}" v="56" dt="2023-06-09T14:30:25.011"/>
    <p1510:client id="{FC57690C-8965-4120-B80F-1D79C17F8996}" v="1" dt="2023-06-12T13:55:04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ah, Marwa (223256)" userId="S::223256@buas.nl::5b31a4dc-92b8-4a4f-a62f-5a07c1108373" providerId="AD" clId="Web-{FC57690C-8965-4120-B80F-1D79C17F8996}"/>
    <pc:docChg chg="modSld">
      <pc:chgData name="Rouah, Marwa (223256)" userId="S::223256@buas.nl::5b31a4dc-92b8-4a4f-a62f-5a07c1108373" providerId="AD" clId="Web-{FC57690C-8965-4120-B80F-1D79C17F8996}" dt="2023-06-12T13:55:04.843" v="0" actId="1076"/>
      <pc:docMkLst>
        <pc:docMk/>
      </pc:docMkLst>
      <pc:sldChg chg="modSp">
        <pc:chgData name="Rouah, Marwa (223256)" userId="S::223256@buas.nl::5b31a4dc-92b8-4a4f-a62f-5a07c1108373" providerId="AD" clId="Web-{FC57690C-8965-4120-B80F-1D79C17F8996}" dt="2023-06-12T13:55:04.843" v="0" actId="1076"/>
        <pc:sldMkLst>
          <pc:docMk/>
          <pc:sldMk cId="154114910" sldId="283"/>
        </pc:sldMkLst>
        <pc:spChg chg="mod">
          <ac:chgData name="Rouah, Marwa (223256)" userId="S::223256@buas.nl::5b31a4dc-92b8-4a4f-a62f-5a07c1108373" providerId="AD" clId="Web-{FC57690C-8965-4120-B80F-1D79C17F8996}" dt="2023-06-12T13:55:04.843" v="0" actId="1076"/>
          <ac:spMkLst>
            <pc:docMk/>
            <pc:sldMk cId="154114910" sldId="283"/>
            <ac:spMk id="4" creationId="{8B0726BF-D408-79CC-8111-AD02552B24C4}"/>
          </ac:spMkLst>
        </pc:spChg>
      </pc:sldChg>
    </pc:docChg>
  </pc:docChgLst>
  <pc:docChgLst>
    <pc:chgData name="Mierde, Isa van der (224299)" userId="S::224299@buas.nl::b8cb531e-af35-4d7c-9eac-bfdefe57ece1" providerId="AD" clId="Web-{25B3721B-6D08-4D8C-8D6A-50E50BC40AF0}"/>
    <pc:docChg chg="modSld">
      <pc:chgData name="Mierde, Isa van der (224299)" userId="S::224299@buas.nl::b8cb531e-af35-4d7c-9eac-bfdefe57ece1" providerId="AD" clId="Web-{25B3721B-6D08-4D8C-8D6A-50E50BC40AF0}" dt="2023-06-09T14:30:23.808" v="53" actId="20577"/>
      <pc:docMkLst>
        <pc:docMk/>
      </pc:docMkLst>
      <pc:sldChg chg="modSp">
        <pc:chgData name="Mierde, Isa van der (224299)" userId="S::224299@buas.nl::b8cb531e-af35-4d7c-9eac-bfdefe57ece1" providerId="AD" clId="Web-{25B3721B-6D08-4D8C-8D6A-50E50BC40AF0}" dt="2023-06-09T14:30:23.808" v="53" actId="20577"/>
        <pc:sldMkLst>
          <pc:docMk/>
          <pc:sldMk cId="154114910" sldId="283"/>
        </pc:sldMkLst>
        <pc:spChg chg="mod">
          <ac:chgData name="Mierde, Isa van der (224299)" userId="S::224299@buas.nl::b8cb531e-af35-4d7c-9eac-bfdefe57ece1" providerId="AD" clId="Web-{25B3721B-6D08-4D8C-8D6A-50E50BC40AF0}" dt="2023-06-09T14:29:53.370" v="21" actId="20577"/>
          <ac:spMkLst>
            <pc:docMk/>
            <pc:sldMk cId="154114910" sldId="283"/>
            <ac:spMk id="4" creationId="{8B0726BF-D408-79CC-8111-AD02552B24C4}"/>
          </ac:spMkLst>
        </pc:spChg>
        <pc:spChg chg="mod">
          <ac:chgData name="Mierde, Isa van der (224299)" userId="S::224299@buas.nl::b8cb531e-af35-4d7c-9eac-bfdefe57ece1" providerId="AD" clId="Web-{25B3721B-6D08-4D8C-8D6A-50E50BC40AF0}" dt="2023-06-09T14:30:23.808" v="53" actId="20577"/>
          <ac:spMkLst>
            <pc:docMk/>
            <pc:sldMk cId="154114910" sldId="283"/>
            <ac:spMk id="5" creationId="{49593F2C-60C0-550D-CE7E-AD3999D6DC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D317E2-89CF-BF42-AE9F-1E591F3FE6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34C057F-DD8E-3C49-A2E7-A6D6ECD66F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569D-5793-854B-AD14-A4A92002595E}" type="datetimeFigureOut">
              <a:rPr lang="nl-NL" smtClean="0"/>
              <a:t>12-6-2023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864519D-1C87-FD4B-B00A-2DA94782ED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08F263-2994-7B4C-82A2-4CDFFA4B0E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E908-F265-BD4B-9820-E8CE97EAAC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231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1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01.9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06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10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14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18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21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24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26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27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2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30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33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35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37.6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39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41.3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42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2:48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2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29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32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3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43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5T13:51:47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FB1B7-C8F7-8843-BF43-280387B2B40F}" type="datetimeFigureOut">
              <a:rPr lang="nl-NL" smtClean="0"/>
              <a:t>12-6-2023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5874-2264-DB45-A455-DDA96B8CCA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39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5874-2264-DB45-A455-DDA96B8CCAE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2833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A6C8C274-345F-C24F-B914-9D57A4FC4BF7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46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C85429B-7EB3-084A-A4F2-852F584DF39D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6B00DB6-5B71-E84F-BC2E-BED7F0E7F3EC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FD12A8D7-D751-9541-9AE7-BF53D0FEBC02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6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448D5C6B-2343-F24D-8098-49B80807734D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31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1503BD7-7D4E-034E-A73D-34A96F7C2B9E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4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WN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4CE7ED-B6C7-5F49-A328-1F510803E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25" y="0"/>
            <a:ext cx="11509375" cy="5457825"/>
          </a:xfrm>
          <a:solidFill>
            <a:schemeClr val="bg1">
              <a:alpha val="0"/>
            </a:schemeClr>
          </a:solidFill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9B625D9-B9EE-6E45-88E2-4D1C6CB4222C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013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7ECE7121-FBD5-B04C-9051-955FACEB8C14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="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8"/>
            <a:ext cx="11144920" cy="373589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9" name="Titel 18">
            <a:extLst>
              <a:ext uri="{FF2B5EF4-FFF2-40B4-BE49-F238E27FC236}">
                <a16:creationId xmlns:a16="http://schemas.microsoft.com/office/drawing/2014/main" id="{6E37925F-CA59-EA4B-87ED-B4446264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73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D076CE5-49C4-1047-90C9-08077C54E025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1268AB72-F30A-4844-AFAE-20251F3B1D8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71381"/>
            <a:ext cx="11144922" cy="4154984"/>
          </a:xfrm>
          <a:prstGeom prst="rect">
            <a:avLst/>
          </a:prstGeom>
        </p:spPr>
        <p:txBody>
          <a:bodyPr>
            <a:no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  <p:sp>
        <p:nvSpPr>
          <p:cNvPr id="14" name="Titel 18">
            <a:extLst>
              <a:ext uri="{FF2B5EF4-FFF2-40B4-BE49-F238E27FC236}">
                <a16:creationId xmlns:a16="http://schemas.microsoft.com/office/drawing/2014/main" id="{688B96DB-3A09-5D41-96EB-01A013AF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8379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7BE5A74-8120-B541-8B08-C0396A2FDC64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ECFF16CA-AD10-5343-89C2-717896D9EA8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6957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162539FB-202D-7448-9B76-4D3F85DFC8D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04964" y="1877670"/>
            <a:ext cx="5390199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5" name="Titel 18">
            <a:extLst>
              <a:ext uri="{FF2B5EF4-FFF2-40B4-BE49-F238E27FC236}">
                <a16:creationId xmlns:a16="http://schemas.microsoft.com/office/drawing/2014/main" id="{D3DFFFC9-390E-9640-9571-5C38971A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77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D1B948D2-A1A1-F04B-B617-A343C034765F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9EB354-C69C-5643-9D58-5562543DF02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  <p:sp>
        <p:nvSpPr>
          <p:cNvPr id="10" name="Titel 18">
            <a:extLst>
              <a:ext uri="{FF2B5EF4-FFF2-40B4-BE49-F238E27FC236}">
                <a16:creationId xmlns:a16="http://schemas.microsoft.com/office/drawing/2014/main" id="{949D0D18-EF80-BF45-81DC-61E86990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AF9BE3C-D98B-1145-B3B9-29CC71E86F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0343" y="1461856"/>
            <a:ext cx="5389200" cy="3888000"/>
          </a:xfrm>
          <a:prstGeom prst="rect">
            <a:avLst/>
          </a:prstGeom>
        </p:spPr>
        <p:txBody>
          <a:bodyPr/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026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9409560F-09D7-1541-AA3E-48454F3386CB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17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WO COLUMN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BB334B0-1517-8E49-8E98-1A6D5ACFD79A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9E194CE-1199-B444-9E43-C863C6A94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2" y="1399343"/>
            <a:ext cx="11144922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F897C773-B67B-E142-9E01-29A0177E2F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7882" y="1881852"/>
            <a:ext cx="11144919" cy="1221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22D87F01-9DD2-8D4D-9195-78BF27BC2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7882" y="3485645"/>
            <a:ext cx="11144921" cy="471498"/>
          </a:xfrm>
          <a:prstGeom prst="rect">
            <a:avLst/>
          </a:prstGeom>
        </p:spPr>
        <p:txBody>
          <a:bodyPr/>
          <a:lstStyle>
            <a:lvl1pPr>
              <a:defRPr sz="3000" baseline="0">
                <a:solidFill>
                  <a:srgbClr val="00B7EE"/>
                </a:solidFill>
                <a:latin typeface="Open Sans SemiBold" panose="020B0606030504020204" pitchFamily="34" charset="0"/>
              </a:defRPr>
            </a:lvl1pPr>
          </a:lstStyle>
          <a:p>
            <a:endParaRPr lang="nl-NL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F81BD049-5E4B-9149-B907-EEBC60CA884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37882" y="3957143"/>
            <a:ext cx="11144921" cy="1640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98900" indent="-198900">
              <a:buClr>
                <a:srgbClr val="EE731A"/>
              </a:buClr>
              <a:buFont typeface="Arial" panose="020B0604020202020204" pitchFamily="34" charset="0"/>
              <a:buChar char="•"/>
              <a:defRPr sz="2100" baseline="0">
                <a:solidFill>
                  <a:schemeClr val="tx1"/>
                </a:solidFill>
              </a:defRPr>
            </a:lvl1pPr>
          </a:lstStyle>
          <a:p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r>
              <a:rPr lang="nl-NL"/>
              <a:t>
</a:t>
            </a:r>
            <a:r>
              <a:rPr lang="nl-NL" err="1"/>
              <a:t>Text</a:t>
            </a:r>
            <a:endParaRPr lang="nl-NL"/>
          </a:p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182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5AB97BA9-CF0A-E84E-8749-19F48DD9B11A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8FF14D-DE4B-5145-AA10-4DA74DE2D5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62870"/>
          </a:xfrm>
          <a:prstGeom prst="rect">
            <a:avLst/>
          </a:prstGeom>
        </p:spPr>
        <p:txBody>
          <a:bodyPr tIns="108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8403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DB27365-2F06-6844-B8A5-69B9719875E4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C3B9D9-D47F-E64C-B5FB-5C72B67A6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882" y="2462709"/>
            <a:ext cx="11145600" cy="774700"/>
          </a:xfrm>
          <a:prstGeom prst="rect">
            <a:avLst/>
          </a:prstGeom>
        </p:spPr>
        <p:txBody>
          <a:bodyPr/>
          <a:lstStyle>
            <a:lvl1pPr algn="ctr">
              <a:defRPr sz="4400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11D22F6-CF91-A141-9E4D-70FE81B176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16082" y="3429000"/>
            <a:ext cx="5389200" cy="219551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Clr>
                <a:srgbClr val="EE731A"/>
              </a:buClr>
              <a:buFontTx/>
              <a:buNone/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nl-NL" err="1"/>
              <a:t>Text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2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5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2B7B323-1BBF-154D-9615-F7F8C12858F4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55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11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BD6842B2-56C3-D54C-9729-905D554F93B8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0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CAABC345-69CA-A944-8CD9-FFF238BA6EFB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0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CIENCE A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07072F27-C774-C541-A0DB-86DF7F09557D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3525"/>
            <a:ext cx="1357004" cy="15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69338287-3AF1-3343-8F1E-141790FD5731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74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82E36227-6559-B345-8F13-90870F7B8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200" y="5088467"/>
            <a:ext cx="9372600" cy="982134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2E6A56B8-FC91-974F-8B83-5BBA1F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D68268A-8F62-4D41-92A6-869CF171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2531" y="6356350"/>
            <a:ext cx="2370670" cy="365125"/>
          </a:xfrm>
          <a:prstGeom prst="rect">
            <a:avLst/>
          </a:prstGeom>
        </p:spPr>
        <p:txBody>
          <a:bodyPr/>
          <a:lstStyle/>
          <a:p>
            <a:fld id="{E5568E9F-E84D-C14D-8FA6-15284E6958F8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91EF1DB-EC09-3B46-BCC5-40D93BB3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334" y="6356350"/>
            <a:ext cx="3378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nl-NL"/>
              <a:t>&lt;Optional&gt;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537C85A3-7741-9746-9E02-2892188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  <a:prstGeom prst="rect">
            <a:avLst/>
          </a:prstGeom>
        </p:spPr>
        <p:txBody>
          <a:bodyPr/>
          <a:lstStyle/>
          <a:p>
            <a:fld id="{AA6C878E-6624-8940-965B-E61AF946BCDB}" type="slidenum">
              <a:rPr lang="nl-NL" smtClean="0"/>
              <a:t>‹#›</a:t>
            </a:fld>
            <a:endParaRPr lang="nl-NL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7915C8A6-1C65-1B4D-96DE-491178A58B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196" y="0"/>
            <a:ext cx="1357004" cy="13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9D204BC3-D550-6C4A-888D-7B95F79F4232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</a:t>
            </a:r>
            <a:r>
              <a:rPr lang="nl-NL" err="1"/>
              <a:t>Optional</a:t>
            </a:r>
            <a:r>
              <a:rPr lang="nl-NL"/>
              <a:t>&gt;</a:t>
            </a:r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09ABA41-6BF9-2A46-9E75-DA4409960371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727200" y="3564467"/>
            <a:ext cx="9372600" cy="1524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68000" tIns="288000" rIns="468000" bIns="45720" rtlCol="0" anchor="t" anchorCtr="0">
            <a:noAutofit/>
          </a:bodyPr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CCBB489B-C61E-7645-8AA7-236EC08917CB}"/>
              </a:ext>
            </a:extLst>
          </p:cNvPr>
          <p:cNvSpPr>
            <a:spLocks noGrp="1" noChangeAspect="1"/>
          </p:cNvSpPr>
          <p:nvPr>
            <p:ph type="body" idx="1"/>
          </p:nvPr>
        </p:nvSpPr>
        <p:spPr>
          <a:xfrm>
            <a:off x="1727200" y="5088467"/>
            <a:ext cx="9372600" cy="982133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108000" rIns="468000" bIns="360000" rtlCol="0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19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15" r:id="rId6"/>
    <p:sldLayoutId id="2147483731" r:id="rId7"/>
    <p:sldLayoutId id="2147483733" r:id="rId8"/>
    <p:sldLayoutId id="2147483735" r:id="rId9"/>
    <p:sldLayoutId id="2147483737" r:id="rId10"/>
    <p:sldLayoutId id="2147483741" r:id="rId11"/>
    <p:sldLayoutId id="2147483739" r:id="rId12"/>
    <p:sldLayoutId id="2147483743" r:id="rId13"/>
    <p:sldLayoutId id="2147483745" r:id="rId14"/>
    <p:sldLayoutId id="214748371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C7C305-8803-294D-8292-E4B8A5D9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5459" y="6356350"/>
            <a:ext cx="237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ECC8C2D5-4E6A-5441-84B3-10BD96EE8891}" type="datetime2">
              <a:rPr lang="nl-NL" smtClean="0"/>
              <a:t>maandag 12 juni 2023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107B27-7C33-B241-9977-65097EBA9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1191" y="6356350"/>
            <a:ext cx="611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A6C878E-6624-8940-965B-E61AF946BCD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FB66662-2302-534E-9988-D5B985E0B6A3}"/>
              </a:ext>
            </a:extLst>
          </p:cNvPr>
          <p:cNvSpPr txBox="1">
            <a:spLocks/>
          </p:cNvSpPr>
          <p:nvPr userDrawn="1"/>
        </p:nvSpPr>
        <p:spPr>
          <a:xfrm>
            <a:off x="2143298" y="3789970"/>
            <a:ext cx="8588433" cy="1388860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baseline="0">
                <a:solidFill>
                  <a:srgbClr val="0E3E67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endParaRPr lang="nl-NL">
              <a:solidFill>
                <a:schemeClr val="tx2"/>
              </a:solidFill>
            </a:endParaRPr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91BAF26F-AC64-EB4F-BD44-3E005B626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2107" y="6356350"/>
            <a:ext cx="338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nl-NL"/>
              <a:t>&lt;Optional&gt;</a:t>
            </a:r>
          </a:p>
        </p:txBody>
      </p:sp>
    </p:spTree>
    <p:extLst>
      <p:ext uri="{BB962C8B-B14F-4D97-AF65-F5344CB8AC3E}">
        <p14:creationId xmlns:p14="http://schemas.microsoft.com/office/powerpoint/2010/main" val="35465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1" r:id="rId2"/>
    <p:sldLayoutId id="2147483723" r:id="rId3"/>
    <p:sldLayoutId id="2147483722" r:id="rId4"/>
    <p:sldLayoutId id="2147483720" r:id="rId5"/>
    <p:sldLayoutId id="2147483729" r:id="rId6"/>
    <p:sldLayoutId id="214748372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20" userDrawn="1">
          <p15:clr>
            <a:srgbClr val="F26B43"/>
          </p15:clr>
        </p15:guide>
        <p15:guide id="3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10.xml"/><Relationship Id="rId18" Type="http://schemas.openxmlformats.org/officeDocument/2006/relationships/customXml" Target="../ink/ink14.xml"/><Relationship Id="rId26" Type="http://schemas.openxmlformats.org/officeDocument/2006/relationships/customXml" Target="../ink/ink22.xml"/><Relationship Id="rId3" Type="http://schemas.openxmlformats.org/officeDocument/2006/relationships/customXml" Target="../ink/ink1.xml"/><Relationship Id="rId21" Type="http://schemas.openxmlformats.org/officeDocument/2006/relationships/customXml" Target="../ink/ink17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3.xml"/><Relationship Id="rId25" Type="http://schemas.openxmlformats.org/officeDocument/2006/relationships/customXml" Target="../ink/ink21.xml"/><Relationship Id="rId2" Type="http://schemas.openxmlformats.org/officeDocument/2006/relationships/image" Target="../media/image30.png"/><Relationship Id="rId16" Type="http://schemas.openxmlformats.org/officeDocument/2006/relationships/customXml" Target="../ink/ink12.xml"/><Relationship Id="rId20" Type="http://schemas.openxmlformats.org/officeDocument/2006/relationships/customXml" Target="../ink/ink16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10" Type="http://schemas.openxmlformats.org/officeDocument/2006/relationships/customXml" Target="../ink/ink7.xml"/><Relationship Id="rId19" Type="http://schemas.openxmlformats.org/officeDocument/2006/relationships/customXml" Target="../ink/ink15.xml"/><Relationship Id="rId31" Type="http://schemas.openxmlformats.org/officeDocument/2006/relationships/customXml" Target="../ink/ink27.xml"/><Relationship Id="rId4" Type="http://schemas.openxmlformats.org/officeDocument/2006/relationships/image" Target="../media/image31.png"/><Relationship Id="rId9" Type="http://schemas.openxmlformats.org/officeDocument/2006/relationships/customXml" Target="../ink/ink6.xml"/><Relationship Id="rId14" Type="http://schemas.openxmlformats.org/officeDocument/2006/relationships/image" Target="../media/image32.png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0C64607B-E8EE-204A-9080-04231F8F5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Isa van der Mierde, Max Meiners, Marwa </a:t>
            </a:r>
            <a:r>
              <a:rPr lang="en-US" err="1"/>
              <a:t>Rouah</a:t>
            </a:r>
            <a:r>
              <a:rPr lang="en-US"/>
              <a:t>, Michal </a:t>
            </a:r>
            <a:r>
              <a:rPr lang="en-US" err="1"/>
              <a:t>Dziechciarz</a:t>
            </a:r>
            <a:endParaRPr lang="en-US" b="1" i="0">
              <a:effectLst/>
              <a:latin typeface="-apple-system"/>
            </a:endParaRPr>
          </a:p>
          <a:p>
            <a:endParaRPr lang="nl-NL"/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B8C37745-5CAB-B949-8072-7952867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Group 10</a:t>
            </a:r>
          </a:p>
        </p:txBody>
      </p:sp>
    </p:spTree>
    <p:extLst>
      <p:ext uri="{BB962C8B-B14F-4D97-AF65-F5344CB8AC3E}">
        <p14:creationId xmlns:p14="http://schemas.microsoft.com/office/powerpoint/2010/main" val="9891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8A26114-C70A-1045-B928-7E9DEFEB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013CABD-8215-8049-872C-2247EFA0982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Theme</a:t>
            </a:r>
            <a:endParaRPr lang="en-NL"/>
          </a:p>
          <a:p>
            <a:r>
              <a:rPr lang="en-US"/>
              <a:t>AI canvas</a:t>
            </a:r>
            <a:endParaRPr lang="nl-NL"/>
          </a:p>
          <a:p>
            <a:r>
              <a:rPr lang="en-US"/>
              <a:t>EDA</a:t>
            </a:r>
            <a:endParaRPr lang="nl-NL"/>
          </a:p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9EFD80A-BD39-E443-B3AE-61D6EEB7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Table of Contents</a:t>
            </a:r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0E6F2AA-432C-0142-A3F8-FAC53D1F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01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11D49-EC7A-CE71-D82E-AF7F1D3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3</a:t>
            </a:fld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33B7C-DF10-DA66-F55D-653018C07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881" y="1399342"/>
            <a:ext cx="10957281" cy="1454321"/>
          </a:xfrm>
        </p:spPr>
        <p:txBody>
          <a:bodyPr/>
          <a:lstStyle/>
          <a:p>
            <a:r>
              <a:rPr lang="en-GB" sz="2000"/>
              <a:t>What are the most important factors that the municipality of Breda needs to take into account to effectively allocate resources in order to prevent public nuisance?</a:t>
            </a:r>
          </a:p>
          <a:p>
            <a:r>
              <a:rPr lang="en-GB" sz="2000"/>
              <a:t>Can the development of an algorithm aid in predicting the risk of public nuisance in specific areas within the municipality?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726BF-D408-79CC-8111-AD02552B2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810" y="2821603"/>
            <a:ext cx="5390199" cy="3312826"/>
          </a:xfrm>
        </p:spPr>
        <p:txBody>
          <a:bodyPr lIns="91440" tIns="45720" rIns="91440" bIns="45720" anchor="t"/>
          <a:lstStyle/>
          <a:p>
            <a:pPr marL="198755" indent="-198755" algn="l">
              <a:buFont typeface="Arial" panose="020B0604020202020204" pitchFamily="34" charset="0"/>
              <a:buChar char="•"/>
            </a:pPr>
            <a:r>
              <a:rPr lang="en-US" sz="2000">
                <a:latin typeface="Söhne"/>
              </a:rPr>
              <a:t>Problem:</a:t>
            </a:r>
            <a:endParaRPr lang="en-US"/>
          </a:p>
          <a:p>
            <a:pPr lvl="1"/>
            <a:r>
              <a:rPr lang="en-US" sz="2300" b="0" i="0">
                <a:effectLst/>
                <a:latin typeface="Söhne"/>
              </a:rPr>
              <a:t>Maintaining appeal for a diverse population.</a:t>
            </a:r>
          </a:p>
          <a:p>
            <a:pPr lvl="1"/>
            <a:r>
              <a:rPr lang="en-US" sz="2300" b="0" i="0">
                <a:effectLst/>
                <a:latin typeface="Söhne"/>
              </a:rPr>
              <a:t>Challenges in defining and assessing public nuisance's impact on quality of life.</a:t>
            </a:r>
          </a:p>
          <a:p>
            <a:pPr lvl="1"/>
            <a:r>
              <a:rPr lang="en-US" sz="2300" b="0" i="0">
                <a:effectLst/>
                <a:latin typeface="Söhne"/>
              </a:rPr>
              <a:t>Attracting new residents.</a:t>
            </a:r>
          </a:p>
          <a:p>
            <a:pPr lvl="1"/>
            <a:r>
              <a:rPr lang="en-US" sz="2300" b="0" i="0">
                <a:effectLst/>
                <a:latin typeface="Söhne"/>
              </a:rPr>
              <a:t>Crucial challenge: Accurately </a:t>
            </a:r>
            <a:r>
              <a:rPr lang="en-US" sz="2300">
                <a:latin typeface="Söhne"/>
              </a:rPr>
              <a:t>identifying factors that contribute to public nuisance.</a:t>
            </a:r>
            <a:endParaRPr lang="en-US" sz="2300" b="0" i="0">
              <a:effectLst/>
              <a:latin typeface="Söhne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593F2C-60C0-550D-CE7E-AD3999D6DC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04963" y="2653254"/>
            <a:ext cx="5390199" cy="3312826"/>
          </a:xfrm>
        </p:spPr>
        <p:txBody>
          <a:bodyPr lIns="91440" tIns="45720" rIns="91440" bIns="45720" anchor="t"/>
          <a:lstStyle/>
          <a:p>
            <a:pPr marL="198755" indent="-198755" algn="l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Söhne"/>
              </a:rPr>
              <a:t>Why?</a:t>
            </a:r>
            <a:endParaRPr lang="en-US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300">
                <a:latin typeface="Söhne"/>
              </a:rPr>
              <a:t>Allocating resources effectively.</a:t>
            </a:r>
          </a:p>
          <a:p>
            <a:pPr lvl="1"/>
            <a:r>
              <a:rPr lang="en-US" sz="2300" b="0" i="0">
                <a:effectLst/>
                <a:latin typeface="Söhne"/>
              </a:rPr>
              <a:t>Proactive measures instead of reactive responses.</a:t>
            </a:r>
          </a:p>
          <a:p>
            <a:pPr lvl="1"/>
            <a:r>
              <a:rPr lang="en-US" sz="2300" b="0" i="0">
                <a:effectLst/>
                <a:latin typeface="Söhne"/>
              </a:rPr>
              <a:t>Valuable research question for individuals and organizations.</a:t>
            </a:r>
          </a:p>
          <a:p>
            <a:pPr lvl="1"/>
            <a:r>
              <a:rPr lang="en-US" sz="2300" b="0" i="0">
                <a:effectLst/>
                <a:latin typeface="Söhne"/>
              </a:rPr>
              <a:t>Pre-emptive actions for maintaining order and harmony.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C1C713-F5C1-7EA3-9279-68F582D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Nuisance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1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845318-D328-9D4A-AB47-AA3BF8EC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1" y="412477"/>
            <a:ext cx="11525383" cy="867684"/>
          </a:xfrm>
        </p:spPr>
        <p:txBody>
          <a:bodyPr/>
          <a:lstStyle/>
          <a:p>
            <a:r>
              <a:rPr lang="en-NL"/>
              <a:t>AI Canvas</a:t>
            </a:r>
            <a:r>
              <a:rPr lang="en-US"/>
              <a:t>: </a:t>
            </a:r>
            <a:r>
              <a:rPr lang="en-NL"/>
              <a:t>Help explore solutions &amp; ideas</a:t>
            </a:r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22E9F4-F273-9349-B925-63D0F125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67A9B8-7238-C686-FB79-DC42017C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57" y="1405765"/>
            <a:ext cx="8941431" cy="4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B169C-8820-81AE-2B33-DD2BFBD66FEA}"/>
              </a:ext>
            </a:extLst>
          </p:cNvPr>
          <p:cNvSpPr/>
          <p:nvPr/>
        </p:nvSpPr>
        <p:spPr>
          <a:xfrm>
            <a:off x="2941426" y="3431663"/>
            <a:ext cx="2523331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Municipality of Breda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0E652-24BD-4052-2196-994C52AC4D51}"/>
              </a:ext>
            </a:extLst>
          </p:cNvPr>
          <p:cNvSpPr/>
          <p:nvPr/>
        </p:nvSpPr>
        <p:spPr>
          <a:xfrm>
            <a:off x="2941426" y="2179425"/>
            <a:ext cx="2142125" cy="8845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ea typeface="+mn-lt"/>
                <a:cs typeface="+mn-lt"/>
              </a:rPr>
              <a:t>Resource optimization, early intervention, data-driven decision-making and continuous improvement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FCBBC-F47B-3C71-1D38-283743E7DED4}"/>
              </a:ext>
            </a:extLst>
          </p:cNvPr>
          <p:cNvSpPr/>
          <p:nvPr/>
        </p:nvSpPr>
        <p:spPr>
          <a:xfrm>
            <a:off x="7188377" y="2179425"/>
            <a:ext cx="2493817" cy="10003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>
                <a:ea typeface="+mn-lt"/>
                <a:cs typeface="+mn-lt"/>
              </a:rPr>
              <a:t>Data collection, model development, predictive analysis, resource allocation</a:t>
            </a:r>
            <a:endParaRPr lang="en-US" sz="1600">
              <a:cs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39FED2-5D87-9688-93A7-92B6FB6E72FA}"/>
              </a:ext>
            </a:extLst>
          </p:cNvPr>
          <p:cNvSpPr/>
          <p:nvPr/>
        </p:nvSpPr>
        <p:spPr>
          <a:xfrm>
            <a:off x="5875967" y="4457557"/>
            <a:ext cx="1980133" cy="4156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Predictive model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45D1F4-1B2F-17FC-D14D-DEAE39B7A948}"/>
              </a:ext>
            </a:extLst>
          </p:cNvPr>
          <p:cNvSpPr/>
          <p:nvPr/>
        </p:nvSpPr>
        <p:spPr>
          <a:xfrm>
            <a:off x="8846414" y="5336884"/>
            <a:ext cx="1474689" cy="3721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precision, recall, and F1 score</a:t>
            </a:r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2039027-8755-BA32-D2D0-BDA1EE8C0F17}"/>
              </a:ext>
            </a:extLst>
          </p:cNvPr>
          <p:cNvSpPr/>
          <p:nvPr/>
        </p:nvSpPr>
        <p:spPr>
          <a:xfrm>
            <a:off x="7315196" y="3246905"/>
            <a:ext cx="2366998" cy="6941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Data.politie.nl</a:t>
            </a:r>
          </a:p>
          <a:p>
            <a:pPr algn="ctr"/>
            <a:r>
              <a:rPr lang="en-US">
                <a:cs typeface="Calibri"/>
              </a:rPr>
              <a:t>Opendata.cbs.nl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5F320B5-9D5C-1403-4514-0CF3A8EE5F57}"/>
              </a:ext>
            </a:extLst>
          </p:cNvPr>
          <p:cNvSpPr/>
          <p:nvPr/>
        </p:nvSpPr>
        <p:spPr>
          <a:xfrm>
            <a:off x="4430847" y="5250763"/>
            <a:ext cx="1241123" cy="687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Policy alignment and legal and ethical considerations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D94B260-8076-FA2E-FCB6-EDB20087B738}"/>
              </a:ext>
            </a:extLst>
          </p:cNvPr>
          <p:cNvSpPr/>
          <p:nvPr/>
        </p:nvSpPr>
        <p:spPr>
          <a:xfrm>
            <a:off x="2405854" y="4875197"/>
            <a:ext cx="870377" cy="609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400">
                <a:cs typeface="Calibri"/>
              </a:rPr>
              <a:t>SKIP THIS PART</a:t>
            </a:r>
            <a:endParaRPr lang="nl-NL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1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1CED-D598-8CBD-A065-A1FD6CF4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5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9B51-1FA5-4696-F5E4-BAAD0CE3058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Afval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Zwervers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Drugs/alcohol: </a:t>
            </a:r>
            <a:r>
              <a:rPr lang="en-US" sz="1800" kern="10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Jeugd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orange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Parkeeroverlast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purple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Fietsoverlast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yellow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Wildplassen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>
                <a:solidFill>
                  <a:srgbClr val="76717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grey</a:t>
            </a:r>
            <a:endParaRPr lang="en-NL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DA9C9-1D02-87C7-6486-C2418EDC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EDA Results</a:t>
            </a:r>
          </a:p>
        </p:txBody>
      </p:sp>
      <p:pic>
        <p:nvPicPr>
          <p:cNvPr id="6" name="Picture 5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99D55956-5962-9055-82D5-011B959B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03" y="1153473"/>
            <a:ext cx="5271394" cy="47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0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DE9EB-FA1A-525F-DA5D-B1902CF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117" y="6356350"/>
            <a:ext cx="6101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6C878E-6624-8940-965B-E61AF946BCDB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402E66-EF86-A5BC-5D2E-9495B0D2FF5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09196" y="1690817"/>
            <a:ext cx="11405087" cy="1938863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CD3F72-03F6-5A4A-E6B0-CC22883D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412477"/>
            <a:ext cx="11144922" cy="867684"/>
          </a:xfrm>
        </p:spPr>
        <p:txBody>
          <a:bodyPr>
            <a:normAutofit/>
          </a:bodyPr>
          <a:lstStyle/>
          <a:p>
            <a:r>
              <a:rPr lang="en-NL"/>
              <a:t>EDA Results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456F06-D734-D825-A6B7-2CE000A2212E}"/>
                  </a:ext>
                </a:extLst>
              </p14:cNvPr>
              <p14:cNvContentPartPr/>
              <p14:nvPr/>
            </p14:nvContentPartPr>
            <p14:xfrm>
              <a:off x="3336238" y="227510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456F06-D734-D825-A6B7-2CE000A221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7238" y="22661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E0233C-D5FA-7D24-4D7B-4F7E8C67CEAD}"/>
                  </a:ext>
                </a:extLst>
              </p14:cNvPr>
              <p14:cNvContentPartPr/>
              <p14:nvPr/>
            </p14:nvContentPartPr>
            <p14:xfrm>
              <a:off x="4676518" y="228230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E0233C-D5FA-7D24-4D7B-4F7E8C67C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7518" y="22733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A6AFC4A-8802-A9FF-87BF-AB8F2A94B870}"/>
                  </a:ext>
                </a:extLst>
              </p14:cNvPr>
              <p14:cNvContentPartPr/>
              <p14:nvPr/>
            </p14:nvContentPartPr>
            <p14:xfrm>
              <a:off x="5681638" y="240110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A6AFC4A-8802-A9FF-87BF-AB8F2A94B8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2638" y="23921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69065D-DCAE-A292-AC0C-015450E46603}"/>
                  </a:ext>
                </a:extLst>
              </p14:cNvPr>
              <p14:cNvContentPartPr/>
              <p14:nvPr/>
            </p14:nvContentPartPr>
            <p14:xfrm>
              <a:off x="6868558" y="228230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69065D-DCAE-A292-AC0C-015450E46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9558" y="22733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A3CAC7-2DF0-4077-C1B2-7E48DE01C80B}"/>
                  </a:ext>
                </a:extLst>
              </p14:cNvPr>
              <p14:cNvContentPartPr/>
              <p14:nvPr/>
            </p14:nvContentPartPr>
            <p14:xfrm>
              <a:off x="7643278" y="228950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A3CAC7-2DF0-4077-C1B2-7E48DE01C8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4278" y="22805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4B4912-AF1C-6C9B-E93B-7776CF241E31}"/>
                  </a:ext>
                </a:extLst>
              </p14:cNvPr>
              <p14:cNvContentPartPr/>
              <p14:nvPr/>
            </p14:nvContentPartPr>
            <p14:xfrm>
              <a:off x="8780878" y="228950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4B4912-AF1C-6C9B-E93B-7776CF241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1878" y="22805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95DE91-7AE6-5D14-2493-C438A0B0CC86}"/>
                  </a:ext>
                </a:extLst>
              </p14:cNvPr>
              <p14:cNvContentPartPr/>
              <p14:nvPr/>
            </p14:nvContentPartPr>
            <p14:xfrm>
              <a:off x="9723358" y="229634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95DE91-7AE6-5D14-2493-C438A0B0CC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4358" y="22873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AB042C-AD92-77A5-FD14-3DB7250DA11F}"/>
                  </a:ext>
                </a:extLst>
              </p14:cNvPr>
              <p14:cNvContentPartPr/>
              <p14:nvPr/>
            </p14:nvContentPartPr>
            <p14:xfrm>
              <a:off x="10868158" y="303614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AB042C-AD92-77A5-FD14-3DB7250DA1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9158" y="3027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48F014D-74AB-9DB5-F46A-3BE2D7632EE5}"/>
                  </a:ext>
                </a:extLst>
              </p14:cNvPr>
              <p14:cNvContentPartPr/>
              <p14:nvPr/>
            </p14:nvContentPartPr>
            <p14:xfrm>
              <a:off x="11719558" y="239390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48F014D-74AB-9DB5-F46A-3BE2D7632E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0558" y="23849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DF904F0-0F10-4D58-DA6C-FDED5EC40AF1}"/>
                  </a:ext>
                </a:extLst>
              </p14:cNvPr>
              <p14:cNvContentPartPr/>
              <p14:nvPr/>
            </p14:nvContentPartPr>
            <p14:xfrm>
              <a:off x="3406078" y="337814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DF904F0-0F10-4D58-DA6C-FDED5EC40A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97078" y="3369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0E4E99F-9091-64C1-DCFB-1FC32C77E2FD}"/>
                  </a:ext>
                </a:extLst>
              </p14:cNvPr>
              <p14:cNvContentPartPr/>
              <p14:nvPr/>
            </p14:nvContentPartPr>
            <p14:xfrm>
              <a:off x="4732318" y="337814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0E4E99F-9091-64C1-DCFB-1FC32C77E2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3318" y="3369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0AAEAF0-BDD2-6983-EA7D-6229128171F1}"/>
                  </a:ext>
                </a:extLst>
              </p14:cNvPr>
              <p14:cNvContentPartPr/>
              <p14:nvPr/>
            </p14:nvContentPartPr>
            <p14:xfrm>
              <a:off x="5730598" y="327374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0AAEAF0-BDD2-6983-EA7D-6229128171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21598" y="32647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5719B3-7E62-58DF-5E98-05E123D0D340}"/>
                  </a:ext>
                </a:extLst>
              </p14:cNvPr>
              <p14:cNvContentPartPr/>
              <p14:nvPr/>
            </p14:nvContentPartPr>
            <p14:xfrm>
              <a:off x="6938038" y="316178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5719B3-7E62-58DF-5E98-05E123D0D3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9038" y="31527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FC2BEF-25AE-37B1-24AC-147CF1949964}"/>
                  </a:ext>
                </a:extLst>
              </p14:cNvPr>
              <p14:cNvContentPartPr/>
              <p14:nvPr/>
            </p14:nvContentPartPr>
            <p14:xfrm>
              <a:off x="7761718" y="3392187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FC2BEF-25AE-37B1-24AC-147CF19499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52718" y="33831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58DD3C-DF16-5895-6AA6-32410184AF1D}"/>
                  </a:ext>
                </a:extLst>
              </p14:cNvPr>
              <p14:cNvContentPartPr/>
              <p14:nvPr/>
            </p14:nvContentPartPr>
            <p14:xfrm>
              <a:off x="8829838" y="317582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58DD3C-DF16-5895-6AA6-32410184AF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20838" y="31668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0EC31B-D245-36D5-B895-282846C3652C}"/>
                  </a:ext>
                </a:extLst>
              </p14:cNvPr>
              <p14:cNvContentPartPr/>
              <p14:nvPr/>
            </p14:nvContentPartPr>
            <p14:xfrm>
              <a:off x="8808598" y="294542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0EC31B-D245-36D5-B895-282846C365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99598" y="29364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5919879-1399-C325-F6B0-2A43C0F0CC88}"/>
                  </a:ext>
                </a:extLst>
              </p14:cNvPr>
              <p14:cNvContentPartPr/>
              <p14:nvPr/>
            </p14:nvContentPartPr>
            <p14:xfrm>
              <a:off x="8808598" y="2610267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5919879-1399-C325-F6B0-2A43C0F0CC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99598" y="2601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5D10FD-16AC-278F-3DAB-333B0AF78764}"/>
                  </a:ext>
                </a:extLst>
              </p14:cNvPr>
              <p14:cNvContentPartPr/>
              <p14:nvPr/>
            </p14:nvContentPartPr>
            <p14:xfrm>
              <a:off x="9751078" y="249182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5D10FD-16AC-278F-3DAB-333B0AF7876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2078" y="24828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B30FAD-838C-1A80-7D2E-CF812A1D8373}"/>
                  </a:ext>
                </a:extLst>
              </p14:cNvPr>
              <p14:cNvContentPartPr/>
              <p14:nvPr/>
            </p14:nvContentPartPr>
            <p14:xfrm>
              <a:off x="9751078" y="294542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B30FAD-838C-1A80-7D2E-CF812A1D83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2078" y="29364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EDBC13-E838-A208-F96D-311A120F79A9}"/>
                  </a:ext>
                </a:extLst>
              </p14:cNvPr>
              <p14:cNvContentPartPr/>
              <p14:nvPr/>
            </p14:nvContentPartPr>
            <p14:xfrm>
              <a:off x="9757918" y="307106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EDBC13-E838-A208-F96D-311A120F79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8918" y="30620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EE83921-77DA-C8B2-F2D5-3D657B9DFC4C}"/>
                  </a:ext>
                </a:extLst>
              </p14:cNvPr>
              <p14:cNvContentPartPr/>
              <p14:nvPr/>
            </p14:nvContentPartPr>
            <p14:xfrm>
              <a:off x="9757918" y="3161787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EE83921-77DA-C8B2-F2D5-3D657B9DFC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8918" y="31527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850BD41-C3D3-0A17-BACB-C35C130123ED}"/>
                  </a:ext>
                </a:extLst>
              </p14:cNvPr>
              <p14:cNvContentPartPr/>
              <p14:nvPr/>
            </p14:nvContentPartPr>
            <p14:xfrm>
              <a:off x="9771958" y="337814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850BD41-C3D3-0A17-BACB-C35C130123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62958" y="33691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9F20123-4EAE-A07A-5BC9-95CED464E448}"/>
                  </a:ext>
                </a:extLst>
              </p14:cNvPr>
              <p14:cNvContentPartPr/>
              <p14:nvPr/>
            </p14:nvContentPartPr>
            <p14:xfrm>
              <a:off x="10868158" y="2401107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9F20123-4EAE-A07A-5BC9-95CED464E4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59158" y="23921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BC89827-32A4-750B-6302-20C8BB5DDB25}"/>
                  </a:ext>
                </a:extLst>
              </p14:cNvPr>
              <p14:cNvContentPartPr/>
              <p14:nvPr/>
            </p14:nvContentPartPr>
            <p14:xfrm>
              <a:off x="10889038" y="2938587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BC89827-32A4-750B-6302-20C8BB5DDB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80038" y="29295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2C597DE-9D3F-5985-83C6-4B0B5C2AE9F8}"/>
                  </a:ext>
                </a:extLst>
              </p14:cNvPr>
              <p14:cNvContentPartPr/>
              <p14:nvPr/>
            </p14:nvContentPartPr>
            <p14:xfrm>
              <a:off x="10868158" y="3134067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2C597DE-9D3F-5985-83C6-4B0B5C2AE9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59158" y="31250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6E64F7D-F093-FF41-6F6B-693ABCBA6B08}"/>
                  </a:ext>
                </a:extLst>
              </p14:cNvPr>
              <p14:cNvContentPartPr/>
              <p14:nvPr/>
            </p14:nvContentPartPr>
            <p14:xfrm>
              <a:off x="10881838" y="3301467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6E64F7D-F093-FF41-6F6B-693ABCBA6B0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72838" y="32924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5125385-6B00-F92B-4A64-ADF28365B1D9}"/>
                  </a:ext>
                </a:extLst>
              </p14:cNvPr>
              <p14:cNvContentPartPr/>
              <p14:nvPr/>
            </p14:nvContentPartPr>
            <p14:xfrm>
              <a:off x="11775358" y="3147747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5125385-6B00-F92B-4A64-ADF28365B1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66358" y="31387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62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E749F-450D-008F-E581-71CE2CA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D13E3-36A0-280F-30EC-C486D564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EDA Results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72B5D-7B9F-68D7-2526-74AADC37BB69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10" y="1932303"/>
            <a:ext cx="6891979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959B6-201F-8146-1723-80EB90E634EE}"/>
              </a:ext>
            </a:extLst>
          </p:cNvPr>
          <p:cNvSpPr txBox="1"/>
          <p:nvPr/>
        </p:nvSpPr>
        <p:spPr>
          <a:xfrm>
            <a:off x="3061762" y="1211274"/>
            <a:ext cx="609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Visualization of </a:t>
            </a:r>
            <a:r>
              <a:rPr lang="en-US" err="1"/>
              <a:t>neighbourhoods</a:t>
            </a:r>
            <a:r>
              <a:rPr lang="en-US"/>
              <a:t> with highest heat indices in Breda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627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8009EC8-E9DE-2746-B629-E8E1C7F15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L"/>
              <a:t>Questions?</a:t>
            </a:r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DBC3B0E-7707-0645-9528-558D358FE05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B891C5-6D26-DD48-8DFB-6F245191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C878E-6624-8940-965B-E61AF946BCD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97498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IDE">
  <a:themeElements>
    <a:clrScheme name="Aangepast 2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74072DD1-003A-498D-805F-6F12813DF1F1}"/>
    </a:ext>
  </a:extLst>
</a:theme>
</file>

<file path=ppt/theme/theme2.xml><?xml version="1.0" encoding="utf-8"?>
<a:theme xmlns:a="http://schemas.openxmlformats.org/drawingml/2006/main" name="TEXT SLIDE">
  <a:themeElements>
    <a:clrScheme name="BUas Thema">
      <a:dk1>
        <a:srgbClr val="000000"/>
      </a:dk1>
      <a:lt1>
        <a:srgbClr val="FFFFFF"/>
      </a:lt1>
      <a:dk2>
        <a:srgbClr val="0E3D67"/>
      </a:dk2>
      <a:lt2>
        <a:srgbClr val="E7E6E6"/>
      </a:lt2>
      <a:accent1>
        <a:srgbClr val="00B7ED"/>
      </a:accent1>
      <a:accent2>
        <a:srgbClr val="EC7C30"/>
      </a:accent2>
      <a:accent3>
        <a:srgbClr val="FDFFFE"/>
      </a:accent3>
      <a:accent4>
        <a:srgbClr val="FDFFFE"/>
      </a:accent4>
      <a:accent5>
        <a:srgbClr val="FDFFFE"/>
      </a:accent5>
      <a:accent6>
        <a:srgbClr val="FDFFFE"/>
      </a:accent6>
      <a:hlink>
        <a:srgbClr val="FDFFFE"/>
      </a:hlink>
      <a:folHlink>
        <a:srgbClr val="EC7C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as Powerpoint.pptx" id="{E1222238-079D-4974-8536-DE896AF598CD}" vid="{858C82BB-7DD2-4828-892B-C2A10CE3C946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82F4DF6A057C46B4425A83556612B4" ma:contentTypeVersion="3" ma:contentTypeDescription="Create a new document." ma:contentTypeScope="" ma:versionID="1114dc62257b2d030df197f54a20e9d0">
  <xsd:schema xmlns:xsd="http://www.w3.org/2001/XMLSchema" xmlns:xs="http://www.w3.org/2001/XMLSchema" xmlns:p="http://schemas.microsoft.com/office/2006/metadata/properties" xmlns:ns2="c53d3b05-396f-4f7f-95c2-772d17148061" targetNamespace="http://schemas.microsoft.com/office/2006/metadata/properties" ma:root="true" ma:fieldsID="fcdbae4a9ecff31eb87235607b50763e" ns2:_="">
    <xsd:import namespace="c53d3b05-396f-4f7f-95c2-772d171480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d3b05-396f-4f7f-95c2-772d17148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80B34-2E67-4CAF-8EF6-72F240EC50BC}">
  <ds:schemaRefs>
    <ds:schemaRef ds:uri="c53d3b05-396f-4f7f-95c2-772d171480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D05AA-A5B2-43F1-8714-D27A9F4185C1}">
  <ds:schemaRefs>
    <ds:schemaRef ds:uri="c53d3b05-396f-4f7f-95c2-772d171480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DE96B7-2B32-41BB-94C3-26DDC5AA14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BUas Powerpoint template</Template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TITLE SIDE</vt:lpstr>
      <vt:lpstr>TEXT SLIDE</vt:lpstr>
      <vt:lpstr>Group 10</vt:lpstr>
      <vt:lpstr>Table of Contents</vt:lpstr>
      <vt:lpstr>Public Nuisance</vt:lpstr>
      <vt:lpstr>AI Canvas: Help explore solutions &amp; ideas</vt:lpstr>
      <vt:lpstr>EDA Results</vt:lpstr>
      <vt:lpstr>EDA Results</vt:lpstr>
      <vt:lpstr>EDA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FirstName LastName</dc:title>
  <dc:creator>Heijligers, Bram</dc:creator>
  <cp:revision>2</cp:revision>
  <dcterms:created xsi:type="dcterms:W3CDTF">2023-04-24T18:47:34Z</dcterms:created>
  <dcterms:modified xsi:type="dcterms:W3CDTF">2023-06-12T13:55:05Z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0x010100C682F4DF6A057C46B4425A83556612B4</vt:lpwstr>
  </property>
</Properties>
</file>